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61" r:id="rId3"/>
    <p:sldId id="3956" r:id="rId4"/>
    <p:sldId id="3935" r:id="rId5"/>
    <p:sldId id="3934" r:id="rId6"/>
    <p:sldId id="3904" r:id="rId7"/>
  </p:sldIdLst>
  <p:sldSz cx="12192000" cy="6858000"/>
  <p:notesSz cx="685800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00FF00"/>
    <a:srgbClr val="008000"/>
    <a:srgbClr val="99FFCC"/>
    <a:srgbClr val="00CC99"/>
    <a:srgbClr val="009900"/>
    <a:srgbClr val="CCFF99"/>
    <a:srgbClr val="99FF99"/>
    <a:srgbClr val="00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4" autoAdjust="0"/>
    <p:restoredTop sz="93469" autoAdjust="0"/>
  </p:normalViewPr>
  <p:slideViewPr>
    <p:cSldViewPr snapToGrid="0">
      <p:cViewPr>
        <p:scale>
          <a:sx n="91" d="100"/>
          <a:sy n="91" d="100"/>
        </p:scale>
        <p:origin x="176" y="72"/>
      </p:cViewPr>
      <p:guideLst>
        <p:guide pos="384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20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8/10/relationships/authors" Target="authors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9378830"/>
            <a:ext cx="2971800" cy="495427"/>
          </a:xfrm>
          <a:prstGeom prst="rect">
            <a:avLst/>
          </a:prstGeom>
        </p:spPr>
        <p:txBody>
          <a:bodyPr vert="horz" lIns="92147" tIns="46075" rIns="92147" bIns="46075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7" y="9378830"/>
            <a:ext cx="2971800" cy="495427"/>
          </a:xfrm>
          <a:prstGeom prst="rect">
            <a:avLst/>
          </a:prstGeom>
        </p:spPr>
        <p:txBody>
          <a:bodyPr vert="horz" lIns="92147" tIns="46075" rIns="92147" bIns="46075" rtlCol="0" anchor="b"/>
          <a:lstStyle>
            <a:lvl1pPr algn="r">
              <a:defRPr sz="11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72018" cy="495686"/>
          </a:xfrm>
          <a:prstGeom prst="rect">
            <a:avLst/>
          </a:prstGeom>
        </p:spPr>
        <p:txBody>
          <a:bodyPr vert="horz" lIns="89125" tIns="44562" rIns="89125" bIns="44562" rtlCol="0"/>
          <a:lstStyle>
            <a:lvl1pPr algn="l">
              <a:defRPr sz="1100"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4"/>
            <a:ext cx="2971800" cy="495427"/>
          </a:xfrm>
          <a:prstGeom prst="rect">
            <a:avLst/>
          </a:prstGeom>
        </p:spPr>
        <p:txBody>
          <a:bodyPr vert="horz" lIns="92147" tIns="46075" rIns="92147" bIns="46075" rtlCol="0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7" y="4"/>
            <a:ext cx="2971800" cy="495427"/>
          </a:xfrm>
          <a:prstGeom prst="rect">
            <a:avLst/>
          </a:prstGeom>
        </p:spPr>
        <p:txBody>
          <a:bodyPr vert="horz" lIns="92147" tIns="46075" rIns="92147" bIns="46075" rtlCol="0"/>
          <a:lstStyle>
            <a:lvl1pPr algn="r">
              <a:defRPr sz="1100"/>
            </a:lvl1pPr>
          </a:lstStyle>
          <a:p>
            <a:fld id="{DEB49C4A-65AC-492D-9701-81B46C3AD0E4}" type="datetimeFigureOut">
              <a:rPr lang="en-US" smtClean="0"/>
              <a:t>8/4/2025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3550" y="1233488"/>
            <a:ext cx="5930900" cy="3335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47" tIns="46075" rIns="92147" bIns="4607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51990"/>
            <a:ext cx="5486400" cy="3332559"/>
          </a:xfrm>
          <a:prstGeom prst="rect">
            <a:avLst/>
          </a:prstGeom>
        </p:spPr>
        <p:txBody>
          <a:bodyPr vert="horz" lIns="92147" tIns="46075" rIns="92147" bIns="46075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9378830"/>
            <a:ext cx="2971800" cy="495427"/>
          </a:xfrm>
          <a:prstGeom prst="rect">
            <a:avLst/>
          </a:prstGeom>
        </p:spPr>
        <p:txBody>
          <a:bodyPr vert="horz" lIns="92147" tIns="46075" rIns="92147" bIns="46075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7" y="9378830"/>
            <a:ext cx="2971800" cy="495427"/>
          </a:xfrm>
          <a:prstGeom prst="rect">
            <a:avLst/>
          </a:prstGeom>
        </p:spPr>
        <p:txBody>
          <a:bodyPr vert="horz" lIns="92147" tIns="46075" rIns="92147" bIns="46075" rtlCol="0" anchor="b"/>
          <a:lstStyle>
            <a:lvl1pPr algn="r">
              <a:defRPr sz="11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48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31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46698-F8EF-319F-646D-87B5EFDB9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7661C7-DF3A-788F-5091-BB1ECC71C5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D0F050F-99F4-9129-F1E9-BBE0807500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01F03A-078C-536D-A6AB-244826E624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44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6135" y="77457"/>
            <a:ext cx="6858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734" y="580761"/>
            <a:ext cx="4240237" cy="2194560"/>
          </a:xfrm>
        </p:spPr>
        <p:txBody>
          <a:bodyPr anchor="b">
            <a:noAutofit/>
          </a:bodyPr>
          <a:lstStyle/>
          <a:p>
            <a:br>
              <a:rPr lang="en-US" sz="2800" dirty="0"/>
            </a:br>
            <a:br>
              <a:rPr lang="en-US" sz="2800" dirty="0"/>
            </a:br>
            <a:br>
              <a:rPr lang="en-US" sz="2800" dirty="0"/>
            </a:br>
            <a:r>
              <a:rPr lang="en-AU" dirty="0"/>
              <a:t>Bioshares Summit -</a:t>
            </a:r>
            <a:br>
              <a:rPr lang="en-AU" dirty="0"/>
            </a:br>
            <a:r>
              <a:rPr lang="en-AU" sz="2000" dirty="0"/>
              <a:t>Neurological Power Therapies</a:t>
            </a:r>
            <a:br>
              <a:rPr lang="en-US" sz="2800" dirty="0"/>
            </a:br>
            <a:br>
              <a:rPr lang="en-GB" sz="2800" dirty="0"/>
            </a:br>
            <a:r>
              <a:rPr lang="en-GB" sz="2800" dirty="0"/>
              <a:t>Key Points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>
            <a:normAutofit/>
          </a:bodyPr>
          <a:lstStyle/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4A1C23-01F2-79DB-B857-8617187E3CDA}"/>
              </a:ext>
            </a:extLst>
          </p:cNvPr>
          <p:cNvSpPr txBox="1"/>
          <p:nvPr/>
        </p:nvSpPr>
        <p:spPr>
          <a:xfrm>
            <a:off x="7876734" y="2999232"/>
            <a:ext cx="4386984" cy="230832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Leveraging the breakthrough discovery of a new host-protective biological pathway</a:t>
            </a:r>
            <a:br>
              <a:rPr lang="en-GB" b="1" dirty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bg1"/>
                </a:solidFill>
              </a:rPr>
              <a:t>First-In-Class peptides and mimetics to treat neurological disorders</a:t>
            </a:r>
            <a:br>
              <a:rPr lang="en-GB" b="1" dirty="0">
                <a:solidFill>
                  <a:schemeClr val="bg1"/>
                </a:solidFill>
              </a:rPr>
            </a:b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594685-71A5-B162-F376-EC0A7665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5C1498-905D-D179-9F94-BFCDDE877A36}"/>
              </a:ext>
            </a:extLst>
          </p:cNvPr>
          <p:cNvSpPr txBox="1"/>
          <p:nvPr/>
        </p:nvSpPr>
        <p:spPr>
          <a:xfrm>
            <a:off x="973496" y="173998"/>
            <a:ext cx="10239885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5000" b="1" dirty="0">
                <a:solidFill>
                  <a:srgbClr val="C00000"/>
                </a:solidFill>
                <a:latin typeface="Browallia New"/>
                <a:ea typeface="Calibri"/>
                <a:cs typeface="Calibri"/>
              </a:rPr>
              <a:t>Utilising a new Host-Protective Biological Pathway</a:t>
            </a:r>
          </a:p>
          <a:p>
            <a:pPr algn="ctr"/>
            <a:r>
              <a:rPr lang="en-US" sz="5000" b="1" dirty="0">
                <a:solidFill>
                  <a:srgbClr val="C00000"/>
                </a:solidFill>
                <a:latin typeface="Browallia New"/>
                <a:ea typeface="Calibri"/>
                <a:cs typeface="Calibri"/>
              </a:rPr>
              <a:t>to Improve Health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EB20224-6907-7F98-D135-077C59789B36}"/>
              </a:ext>
            </a:extLst>
          </p:cNvPr>
          <p:cNvGrpSpPr/>
          <p:nvPr/>
        </p:nvGrpSpPr>
        <p:grpSpPr>
          <a:xfrm>
            <a:off x="973496" y="1619754"/>
            <a:ext cx="10242238" cy="4218257"/>
            <a:chOff x="966927" y="1659167"/>
            <a:chExt cx="10242238" cy="421825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5F7B354-9FCD-CF3F-F021-23AEB6B43D8B}"/>
                </a:ext>
              </a:extLst>
            </p:cNvPr>
            <p:cNvSpPr/>
            <p:nvPr/>
          </p:nvSpPr>
          <p:spPr>
            <a:xfrm>
              <a:off x="966927" y="3928950"/>
              <a:ext cx="10239885" cy="895598"/>
            </a:xfrm>
            <a:prstGeom prst="rect">
              <a:avLst/>
            </a:prstGeom>
            <a:solidFill>
              <a:srgbClr val="136070">
                <a:alpha val="45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Off-page Connector 5">
              <a:extLst>
                <a:ext uri="{FF2B5EF4-FFF2-40B4-BE49-F238E27FC236}">
                  <a16:creationId xmlns:a16="http://schemas.microsoft.com/office/drawing/2014/main" id="{D3D205C3-DD4E-A1DD-D778-1A6CBF0041B9}"/>
                </a:ext>
              </a:extLst>
            </p:cNvPr>
            <p:cNvSpPr/>
            <p:nvPr/>
          </p:nvSpPr>
          <p:spPr>
            <a:xfrm rot="16200000">
              <a:off x="1564451" y="3342178"/>
              <a:ext cx="877173" cy="2070209"/>
            </a:xfrm>
            <a:prstGeom prst="flowChartOffpageConnector">
              <a:avLst/>
            </a:prstGeom>
            <a:solidFill>
              <a:srgbClr val="13607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90D0BC8-0C21-F4A4-7DAF-0DBFF80C6F1A}"/>
                </a:ext>
              </a:extLst>
            </p:cNvPr>
            <p:cNvSpPr/>
            <p:nvPr/>
          </p:nvSpPr>
          <p:spPr>
            <a:xfrm>
              <a:off x="966928" y="1695157"/>
              <a:ext cx="10233317" cy="905970"/>
            </a:xfrm>
            <a:prstGeom prst="rect">
              <a:avLst/>
            </a:prstGeom>
            <a:solidFill>
              <a:srgbClr val="45A993">
                <a:alpha val="46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Off-page Connector 7">
              <a:extLst>
                <a:ext uri="{FF2B5EF4-FFF2-40B4-BE49-F238E27FC236}">
                  <a16:creationId xmlns:a16="http://schemas.microsoft.com/office/drawing/2014/main" id="{12504A09-0953-3A78-E5B9-1C6FBAB72E1E}"/>
                </a:ext>
              </a:extLst>
            </p:cNvPr>
            <p:cNvSpPr/>
            <p:nvPr/>
          </p:nvSpPr>
          <p:spPr>
            <a:xfrm rot="16200000">
              <a:off x="1532128" y="1131374"/>
              <a:ext cx="906905" cy="2034596"/>
            </a:xfrm>
            <a:prstGeom prst="flowChartOffpageConnector">
              <a:avLst/>
            </a:prstGeom>
            <a:solidFill>
              <a:srgbClr val="45A99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5F6F7EE-0F43-59B9-1007-324DCCCD01B2}"/>
                </a:ext>
              </a:extLst>
            </p:cNvPr>
            <p:cNvSpPr/>
            <p:nvPr/>
          </p:nvSpPr>
          <p:spPr>
            <a:xfrm>
              <a:off x="979306" y="2697265"/>
              <a:ext cx="10229859" cy="1136230"/>
            </a:xfrm>
            <a:prstGeom prst="rect">
              <a:avLst/>
            </a:prstGeom>
            <a:solidFill>
              <a:srgbClr val="288886">
                <a:alpha val="44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lowchart: Off-page Connector 9">
              <a:extLst>
                <a:ext uri="{FF2B5EF4-FFF2-40B4-BE49-F238E27FC236}">
                  <a16:creationId xmlns:a16="http://schemas.microsoft.com/office/drawing/2014/main" id="{B0CF89D1-9111-B243-5A94-91AFEB48F2B5}"/>
                </a:ext>
              </a:extLst>
            </p:cNvPr>
            <p:cNvSpPr/>
            <p:nvPr/>
          </p:nvSpPr>
          <p:spPr>
            <a:xfrm rot="16200000">
              <a:off x="1423048" y="2252486"/>
              <a:ext cx="1134745" cy="2037712"/>
            </a:xfrm>
            <a:prstGeom prst="flowChartOffpageConnector">
              <a:avLst/>
            </a:prstGeom>
            <a:solidFill>
              <a:srgbClr val="28888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BD03FB0-15E0-F7E4-F440-D576A7AADD88}"/>
                </a:ext>
              </a:extLst>
            </p:cNvPr>
            <p:cNvSpPr/>
            <p:nvPr/>
          </p:nvSpPr>
          <p:spPr>
            <a:xfrm>
              <a:off x="977611" y="4914629"/>
              <a:ext cx="10227091" cy="925678"/>
            </a:xfrm>
            <a:prstGeom prst="rect">
              <a:avLst/>
            </a:prstGeom>
            <a:solidFill>
              <a:srgbClr val="023853">
                <a:alpha val="45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lowchart: Off-page Connector 11">
              <a:extLst>
                <a:ext uri="{FF2B5EF4-FFF2-40B4-BE49-F238E27FC236}">
                  <a16:creationId xmlns:a16="http://schemas.microsoft.com/office/drawing/2014/main" id="{109170D9-950F-8E81-794A-0DC3330224C5}"/>
                </a:ext>
              </a:extLst>
            </p:cNvPr>
            <p:cNvSpPr/>
            <p:nvPr/>
          </p:nvSpPr>
          <p:spPr>
            <a:xfrm rot="16200000">
              <a:off x="1542109" y="4341956"/>
              <a:ext cx="924537" cy="2066284"/>
            </a:xfrm>
            <a:prstGeom prst="flowChartOffpageConnector">
              <a:avLst/>
            </a:prstGeom>
            <a:solidFill>
              <a:srgbClr val="023853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D768A9B-997E-F091-4BC7-C704449F8342}"/>
                </a:ext>
              </a:extLst>
            </p:cNvPr>
            <p:cNvSpPr txBox="1"/>
            <p:nvPr/>
          </p:nvSpPr>
          <p:spPr>
            <a:xfrm>
              <a:off x="1307685" y="1659167"/>
              <a:ext cx="1112654" cy="95410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  <a:t>Novel </a:t>
              </a:r>
              <a:b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</a:br>
              <a: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  <a:t>Drugs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AB9857E-6AAF-7E8E-0147-B2AC1BA0EBFD}"/>
                </a:ext>
              </a:extLst>
            </p:cNvPr>
            <p:cNvSpPr txBox="1"/>
            <p:nvPr/>
          </p:nvSpPr>
          <p:spPr>
            <a:xfrm>
              <a:off x="1393247" y="2838994"/>
              <a:ext cx="950814" cy="95410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  <a:t>Novel </a:t>
              </a:r>
            </a:p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  <a:t>Target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F282983-2170-7818-2558-4B5F072DFF57}"/>
                </a:ext>
              </a:extLst>
            </p:cNvPr>
            <p:cNvSpPr txBox="1"/>
            <p:nvPr/>
          </p:nvSpPr>
          <p:spPr>
            <a:xfrm>
              <a:off x="1021412" y="3944723"/>
              <a:ext cx="1611310" cy="95410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  <a:t>Impacts Cell</a:t>
              </a:r>
              <a:b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</a:br>
              <a: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  <a:t>Health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5A368F-3F8F-812E-0140-8FD037C155BC}"/>
                </a:ext>
              </a:extLst>
            </p:cNvPr>
            <p:cNvSpPr txBox="1"/>
            <p:nvPr/>
          </p:nvSpPr>
          <p:spPr>
            <a:xfrm>
              <a:off x="1058356" y="4923317"/>
              <a:ext cx="1611311" cy="95410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  <a:t>Therapeutic </a:t>
              </a:r>
              <a:b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</a:br>
              <a:r>
                <a:rPr lang="en-US" sz="2800" b="1" dirty="0">
                  <a:solidFill>
                    <a:schemeClr val="bg1"/>
                  </a:solidFill>
                  <a:latin typeface="Browallia New"/>
                  <a:ea typeface="Calibri"/>
                  <a:cs typeface="Calibri"/>
                </a:rPr>
                <a:t>Benefit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6D48592-B4E4-E63D-4E5D-797EF5E19641}"/>
                </a:ext>
              </a:extLst>
            </p:cNvPr>
            <p:cNvSpPr txBox="1"/>
            <p:nvPr/>
          </p:nvSpPr>
          <p:spPr>
            <a:xfrm>
              <a:off x="3395809" y="1821678"/>
              <a:ext cx="7489658" cy="6463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/>
                <a:t>Discovered multiple peptides derived from human and bacterial proteins that bind to a novel target with </a:t>
              </a:r>
              <a:r>
                <a:rPr lang="en-US" b="1" dirty="0"/>
                <a:t>an excellent safety &amp; efficacy profile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104C7F1-9DC2-87FE-749F-4784B11E14E0}"/>
                </a:ext>
              </a:extLst>
            </p:cNvPr>
            <p:cNvSpPr txBox="1"/>
            <p:nvPr/>
          </p:nvSpPr>
          <p:spPr>
            <a:xfrm>
              <a:off x="3475328" y="2804948"/>
              <a:ext cx="7409447" cy="9233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/>
                <a:t>Lanthionine Synthetase C-like family (LanCL) are highly conserved over evolution. These targets are implicated or validated in</a:t>
              </a:r>
              <a:br>
                <a:rPr lang="en-US" dirty="0"/>
              </a:br>
              <a:r>
                <a:rPr lang="en-US" b="1" dirty="0"/>
                <a:t>neuropathic pain, AD, ALS</a:t>
              </a:r>
              <a:r>
                <a:rPr lang="en-US" dirty="0"/>
                <a:t>, obesity, inflammation, IBD and diabetes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D79497B-E2B6-786A-D78B-C41F43A5B563}"/>
                </a:ext>
              </a:extLst>
            </p:cNvPr>
            <p:cNvSpPr txBox="1"/>
            <p:nvPr/>
          </p:nvSpPr>
          <p:spPr>
            <a:xfrm>
              <a:off x="3625723" y="4035763"/>
              <a:ext cx="7259052" cy="6463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/>
                <a:t>First-in-Class LAT peptides bind to LanCL to selectively restore cell health under conditions of stress and cellular damage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430D54E-3DDB-47E1-7121-94065D3C1783}"/>
                </a:ext>
              </a:extLst>
            </p:cNvPr>
            <p:cNvSpPr txBox="1"/>
            <p:nvPr/>
          </p:nvSpPr>
          <p:spPr>
            <a:xfrm>
              <a:off x="3634367" y="5056029"/>
              <a:ext cx="7252136" cy="646331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/>
                <a:t>Results in improved disease trajectory in models of</a:t>
              </a:r>
              <a:br>
                <a:rPr lang="en-US" dirty="0"/>
              </a:br>
              <a:r>
                <a:rPr lang="en-US" b="1" dirty="0"/>
                <a:t>neuropathic pain</a:t>
              </a:r>
              <a:r>
                <a:rPr lang="en-US" dirty="0"/>
                <a:t>, obesity, OA &amp; severe respiratory diseases</a:t>
              </a:r>
            </a:p>
          </p:txBody>
        </p:sp>
      </p:grpSp>
      <p:pic>
        <p:nvPicPr>
          <p:cNvPr id="21" name="Picture 20" descr="A close-up of a balloon&#10;&#10;AI-generated content may be incorrect.">
            <a:extLst>
              <a:ext uri="{FF2B5EF4-FFF2-40B4-BE49-F238E27FC236}">
                <a16:creationId xmlns:a16="http://schemas.microsoft.com/office/drawing/2014/main" id="{F39AA37E-D42B-C5FA-7963-EF8C21C16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3247" y="6021993"/>
            <a:ext cx="1843537" cy="64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519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A9D39-A4BF-959F-6716-C66EF1CD00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784405BA-AD8E-C6B0-1642-12A40C09D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064" y="1659113"/>
            <a:ext cx="7108927" cy="4265768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FC17A8-031C-DBEF-7203-BB1FBE751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8471" y="6490520"/>
            <a:ext cx="918882" cy="222436"/>
          </a:xfrm>
        </p:spPr>
        <p:txBody>
          <a:bodyPr/>
          <a:lstStyle/>
          <a:p>
            <a:fld id="{E31375A4-56A4-47D6-9801-1991572033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AACDE98-B881-2571-7AD5-200212280425}"/>
              </a:ext>
            </a:extLst>
          </p:cNvPr>
          <p:cNvSpPr txBox="1">
            <a:spLocks/>
          </p:cNvSpPr>
          <p:nvPr/>
        </p:nvSpPr>
        <p:spPr>
          <a:xfrm>
            <a:off x="329888" y="387305"/>
            <a:ext cx="11676834" cy="39485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dirty="0"/>
              <a:t>Nerve Ligation model - Cumulative impact of daily SC dosing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942A50F-3C50-FAFE-C3B2-B458E1E7F178}"/>
              </a:ext>
            </a:extLst>
          </p:cNvPr>
          <p:cNvSpPr txBox="1">
            <a:spLocks/>
          </p:cNvSpPr>
          <p:nvPr/>
        </p:nvSpPr>
        <p:spPr>
          <a:xfrm>
            <a:off x="329887" y="1117712"/>
            <a:ext cx="3328273" cy="51714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AU" dirty="0"/>
              <a:t>LAT9997 has comparable efficacy to high dose Gabapentin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AU" dirty="0"/>
              <a:t>Pain relief peaks</a:t>
            </a:r>
            <a:br>
              <a:rPr lang="en-AU" dirty="0"/>
            </a:br>
            <a:r>
              <a:rPr lang="en-AU" b="1" dirty="0"/>
              <a:t>≈</a:t>
            </a:r>
            <a:r>
              <a:rPr lang="en-AU" dirty="0"/>
              <a:t>10-14 days post-surgery and </a:t>
            </a:r>
            <a:r>
              <a:rPr lang="en-AU" b="1" dirty="0"/>
              <a:t>continues for over 3 days </a:t>
            </a:r>
            <a:r>
              <a:rPr lang="en-AU" dirty="0"/>
              <a:t>post dosing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Proven safety and efficacy in a phase 1b human clinical trial in the treatment of neuropathic pain with a LAT9997 parent peptide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AU" dirty="0"/>
              <a:t>No drugs in late-stage clinical trial pipelines looks promising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44273C4-B9A1-3293-4D71-2B88043B2908}"/>
              </a:ext>
            </a:extLst>
          </p:cNvPr>
          <p:cNvCxnSpPr>
            <a:cxnSpLocks/>
          </p:cNvCxnSpPr>
          <p:nvPr/>
        </p:nvCxnSpPr>
        <p:spPr>
          <a:xfrm flipV="1">
            <a:off x="11362822" y="2504211"/>
            <a:ext cx="0" cy="2317173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0D3885C-408B-EF70-693F-8282FD1F26B0}"/>
              </a:ext>
            </a:extLst>
          </p:cNvPr>
          <p:cNvSpPr txBox="1"/>
          <p:nvPr/>
        </p:nvSpPr>
        <p:spPr>
          <a:xfrm>
            <a:off x="10691563" y="1377488"/>
            <a:ext cx="13744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Pain </a:t>
            </a:r>
          </a:p>
          <a:p>
            <a:pPr algn="ctr"/>
            <a:r>
              <a:rPr lang="en-US" sz="1600" b="1" dirty="0"/>
              <a:t>Relief without sedation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F8A8C96-47E8-33E2-486A-E79336E2BC78}"/>
              </a:ext>
            </a:extLst>
          </p:cNvPr>
          <p:cNvSpPr txBox="1"/>
          <p:nvPr/>
        </p:nvSpPr>
        <p:spPr>
          <a:xfrm>
            <a:off x="7456651" y="1005802"/>
            <a:ext cx="1655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Last Day of Dosing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243801C-652F-6E7B-FE5F-620FB461DE0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36" y="5725875"/>
            <a:ext cx="1597197" cy="1597197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A8CBB61-1E21-6014-F2FF-050F51F7EF30}"/>
              </a:ext>
            </a:extLst>
          </p:cNvPr>
          <p:cNvCxnSpPr>
            <a:cxnSpLocks/>
          </p:cNvCxnSpPr>
          <p:nvPr/>
        </p:nvCxnSpPr>
        <p:spPr>
          <a:xfrm>
            <a:off x="8698141" y="1433902"/>
            <a:ext cx="748028" cy="709005"/>
          </a:xfrm>
          <a:prstGeom prst="straightConnector1">
            <a:avLst/>
          </a:prstGeom>
          <a:ln w="31750">
            <a:solidFill>
              <a:schemeClr val="dk1">
                <a:alpha val="99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27C16C3-0B66-7CF5-B431-7AE79331C3CA}"/>
              </a:ext>
            </a:extLst>
          </p:cNvPr>
          <p:cNvSpPr txBox="1"/>
          <p:nvPr/>
        </p:nvSpPr>
        <p:spPr>
          <a:xfrm>
            <a:off x="6095568" y="3397387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*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07B714-9538-7AB8-0A1C-097E4564978A}"/>
              </a:ext>
            </a:extLst>
          </p:cNvPr>
          <p:cNvSpPr txBox="1"/>
          <p:nvPr/>
        </p:nvSpPr>
        <p:spPr>
          <a:xfrm>
            <a:off x="6898573" y="3048837"/>
            <a:ext cx="27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*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F1B7DF3-070A-51D0-AD82-53FA2D2930B2}"/>
              </a:ext>
            </a:extLst>
          </p:cNvPr>
          <p:cNvSpPr txBox="1"/>
          <p:nvPr/>
        </p:nvSpPr>
        <p:spPr>
          <a:xfrm>
            <a:off x="7684819" y="2259649"/>
            <a:ext cx="27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*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7F6AA7-FFAC-C73B-BF20-CD9D3D122E3A}"/>
              </a:ext>
            </a:extLst>
          </p:cNvPr>
          <p:cNvSpPr txBox="1"/>
          <p:nvPr/>
        </p:nvSpPr>
        <p:spPr>
          <a:xfrm>
            <a:off x="8460674" y="2052354"/>
            <a:ext cx="27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*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BD0FD3-EFB4-3D13-A318-4AAE7AED6EE2}"/>
              </a:ext>
            </a:extLst>
          </p:cNvPr>
          <p:cNvSpPr txBox="1"/>
          <p:nvPr/>
        </p:nvSpPr>
        <p:spPr>
          <a:xfrm>
            <a:off x="9278093" y="1938578"/>
            <a:ext cx="27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*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01598C-C8E3-0927-E51F-727D6915F6C9}"/>
              </a:ext>
            </a:extLst>
          </p:cNvPr>
          <p:cNvSpPr txBox="1"/>
          <p:nvPr/>
        </p:nvSpPr>
        <p:spPr>
          <a:xfrm>
            <a:off x="10053948" y="2736311"/>
            <a:ext cx="27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/>
              <a:t>*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C5A8F2-9D5D-66AC-47B0-7396D400D05D}"/>
              </a:ext>
            </a:extLst>
          </p:cNvPr>
          <p:cNvSpPr txBox="1"/>
          <p:nvPr/>
        </p:nvSpPr>
        <p:spPr>
          <a:xfrm>
            <a:off x="4605949" y="5884881"/>
            <a:ext cx="6349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/>
              <a:t>* p&lt;0.001 compared to vehicle control, one-way ANOVA, n = 7 or 8 per group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66FCC0-2062-C779-9D1D-FEC629500EAA}"/>
              </a:ext>
            </a:extLst>
          </p:cNvPr>
          <p:cNvSpPr txBox="1"/>
          <p:nvPr/>
        </p:nvSpPr>
        <p:spPr>
          <a:xfrm>
            <a:off x="4770225" y="3558362"/>
            <a:ext cx="1381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/>
              <a:t>Surgery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9F65FEE-B207-42FF-E226-D1C03C925F33}"/>
              </a:ext>
            </a:extLst>
          </p:cNvPr>
          <p:cNvCxnSpPr>
            <a:cxnSpLocks/>
          </p:cNvCxnSpPr>
          <p:nvPr/>
        </p:nvCxnSpPr>
        <p:spPr>
          <a:xfrm>
            <a:off x="5460816" y="3892794"/>
            <a:ext cx="0" cy="928590"/>
          </a:xfrm>
          <a:prstGeom prst="straightConnector1">
            <a:avLst/>
          </a:prstGeom>
          <a:ln w="31750">
            <a:solidFill>
              <a:schemeClr val="dk1">
                <a:alpha val="99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19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3F7EE-E609-B447-1E9E-E56DDC334C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681B-9DC9-5809-1440-48B3BA21E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507" y="39896"/>
            <a:ext cx="10548505" cy="690755"/>
          </a:xfrm>
        </p:spPr>
        <p:txBody>
          <a:bodyPr>
            <a:normAutofit/>
          </a:bodyPr>
          <a:lstStyle/>
          <a:p>
            <a:r>
              <a:rPr lang="en-AU" dirty="0"/>
              <a:t>Key Points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B2FC8-CE07-E0B5-1272-6FC6C231D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506" y="800679"/>
            <a:ext cx="11108743" cy="538373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Discovered a Platform technology based on a host-protective biological pathway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/>
              <a:t>Targeting </a:t>
            </a:r>
            <a:r>
              <a:rPr lang="en-GB" sz="2400" dirty="0"/>
              <a:t>large neurological disorder markets: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dirty="0"/>
              <a:t>Neuropathic pain and Alzheimer’s disease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Significant potential in several other indications where LanCL is the target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Capital raised $25m to date, CEO has invested $10m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Now raising $15m for: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Neuropathic pain - Clinical development of sub-cut LAT9997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Alzheimer’s disease – Preparing a preclinical data package with Prof Michael Heneka, Director of the Luxembourg Centre for Systems Biomedicine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Oral and next-Gen drugs - Improved peptides and peptide mimetics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334C67-C179-52B3-8E31-1D1F2A6CA9A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3999" y="5548904"/>
            <a:ext cx="2000250" cy="2000250"/>
          </a:xfrm>
          <a:prstGeom prst="rect">
            <a:avLst/>
          </a:prstGeom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18841E-B334-F571-F4D9-8C3C49D909CA}"/>
              </a:ext>
            </a:extLst>
          </p:cNvPr>
          <p:cNvSpPr txBox="1">
            <a:spLocks/>
          </p:cNvSpPr>
          <p:nvPr/>
        </p:nvSpPr>
        <p:spPr>
          <a:xfrm>
            <a:off x="11273118" y="6326593"/>
            <a:ext cx="918882" cy="22243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DC422-08C2-BCC8-99F6-83945A520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91BBD738-EEA5-A61A-2A22-E165B34B40F1}"/>
              </a:ext>
            </a:extLst>
          </p:cNvPr>
          <p:cNvSpPr txBox="1">
            <a:spLocks/>
          </p:cNvSpPr>
          <p:nvPr/>
        </p:nvSpPr>
        <p:spPr>
          <a:xfrm>
            <a:off x="365507" y="4188485"/>
            <a:ext cx="11826493" cy="1805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79388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7938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▪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9618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3">
                <a:lumMod val="20000"/>
                <a:lumOff val="80000"/>
              </a:schemeClr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389405-B000-12C9-D17B-4553166C3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5314950"/>
            <a:ext cx="9601200" cy="1285875"/>
          </a:xfrm>
        </p:spPr>
        <p:txBody>
          <a:bodyPr>
            <a:normAutofit/>
          </a:bodyPr>
          <a:lstStyle/>
          <a:p>
            <a:r>
              <a:rPr lang="en-AU" dirty="0"/>
              <a:t>Contact Details:</a:t>
            </a:r>
          </a:p>
          <a:p>
            <a:r>
              <a:rPr lang="en-AU" dirty="0"/>
              <a:t>David Kenley, CEO</a:t>
            </a:r>
          </a:p>
          <a:p>
            <a:r>
              <a:rPr lang="en-AU" dirty="0"/>
              <a:t>P: +61 400 151 490</a:t>
            </a:r>
            <a:br>
              <a:rPr lang="en-AU" dirty="0"/>
            </a:br>
            <a:r>
              <a:rPr lang="en-AU" dirty="0"/>
              <a:t>E: dk@lateral-pharma.com</a:t>
            </a:r>
          </a:p>
        </p:txBody>
      </p:sp>
      <p:pic>
        <p:nvPicPr>
          <p:cNvPr id="2" name="Picture 1" descr="A close-up of a balloon&#10;&#10;AI-generated content may be incorrect.">
            <a:extLst>
              <a:ext uri="{FF2B5EF4-FFF2-40B4-BE49-F238E27FC236}">
                <a16:creationId xmlns:a16="http://schemas.microsoft.com/office/drawing/2014/main" id="{DC926596-22F7-DCAC-7636-E2F1FB69D6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9935" y="1371650"/>
            <a:ext cx="6676628" cy="232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98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6635</TotalTime>
  <Words>367</Words>
  <Application>Microsoft Office PowerPoint</Application>
  <PresentationFormat>Widescreen</PresentationFormat>
  <Paragraphs>50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Browallia New</vt:lpstr>
      <vt:lpstr>Wingdings</vt:lpstr>
      <vt:lpstr>Diamond Grid 16x9</vt:lpstr>
      <vt:lpstr>   Bioshares Summit - Neurological Power Therapies  Key Points</vt:lpstr>
      <vt:lpstr>PowerPoint Presentation</vt:lpstr>
      <vt:lpstr>PowerPoint Presentation</vt:lpstr>
      <vt:lpstr>Key Points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Presentation August 2024</dc:title>
  <dc:creator>David kenley</dc:creator>
  <cp:keywords/>
  <cp:lastModifiedBy>David Kenley</cp:lastModifiedBy>
  <cp:revision>56</cp:revision>
  <cp:lastPrinted>2025-08-04T23:08:07Z</cp:lastPrinted>
  <dcterms:created xsi:type="dcterms:W3CDTF">2015-08-08T01:50:53Z</dcterms:created>
  <dcterms:modified xsi:type="dcterms:W3CDTF">2025-08-05T05:24:09Z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